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Nunito"/>
      <p:regular r:id="rId20"/>
      <p:bold r:id="rId21"/>
      <p:italic r:id="rId22"/>
      <p:boldItalic r:id="rId23"/>
    </p:embeddedFont>
    <p:embeddedFont>
      <p:font typeface="Bree Serif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regular.fntdata"/><Relationship Id="rId11" Type="http://schemas.openxmlformats.org/officeDocument/2006/relationships/slide" Target="slides/slide6.xml"/><Relationship Id="rId22" Type="http://schemas.openxmlformats.org/officeDocument/2006/relationships/font" Target="fonts/Nunito-italic.fntdata"/><Relationship Id="rId10" Type="http://schemas.openxmlformats.org/officeDocument/2006/relationships/slide" Target="slides/slide5.xml"/><Relationship Id="rId21" Type="http://schemas.openxmlformats.org/officeDocument/2006/relationships/font" Target="fonts/Nunito-bold.fntdata"/><Relationship Id="rId13" Type="http://schemas.openxmlformats.org/officeDocument/2006/relationships/slide" Target="slides/slide8.xml"/><Relationship Id="rId24" Type="http://schemas.openxmlformats.org/officeDocument/2006/relationships/font" Target="fonts/BreeSerif-regular.fntdata"/><Relationship Id="rId12" Type="http://schemas.openxmlformats.org/officeDocument/2006/relationships/slide" Target="slides/slide7.xml"/><Relationship Id="rId23" Type="http://schemas.openxmlformats.org/officeDocument/2006/relationships/font" Target="fonts/Nuni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a6c75528c1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a6c75528c1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a6c75528c1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a6c75528c1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a6c75528c1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a6c75528c1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a6c75528c1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a6c75528c1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a6c75528c1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a6c75528c1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a6c75528c1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a6c75528c1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a6c75528c1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a6c75528c1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a6c755297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a6c75529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a6c75528c1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a6c75528c1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a6c75528c1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a6c75528c1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a6c75528c1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a6c75528c1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a6c75528c1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a6c75528c1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a6c75528c1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a6c75528c1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ECNS 460 Project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Alejandro Casillas &amp; Rhys Phelps</a:t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5763" y="242063"/>
            <a:ext cx="6212475" cy="465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8825" y="214363"/>
            <a:ext cx="6286351" cy="471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2663" y="224750"/>
            <a:ext cx="6258673" cy="4694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Conclusions:</a:t>
            </a:r>
            <a:endParaRPr b="1"/>
          </a:p>
        </p:txBody>
      </p:sp>
      <p:sp>
        <p:nvSpPr>
          <p:cNvPr id="194" name="Google Shape;194;p25"/>
          <p:cNvSpPr txBox="1"/>
          <p:nvPr>
            <p:ph idx="1" type="body"/>
          </p:nvPr>
        </p:nvSpPr>
        <p:spPr>
          <a:xfrm>
            <a:off x="819150" y="1558575"/>
            <a:ext cx="7505700" cy="27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-"/>
            </a:pP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Mexico</a:t>
            </a: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 </a:t>
            </a: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benefited significantly more than Canada </a:t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-"/>
            </a:pP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The Agriculture Product Group saw the largest increase for (MEX)</a:t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-"/>
            </a:pP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NAFTA’s goal of increasing trade volume was achieved. </a:t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-"/>
            </a:pP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All sectors experienced an increase</a:t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-"/>
            </a:pP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Other possible reasons to consider regarding the increase:</a:t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-"/>
            </a:pP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Lager Global Trends</a:t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2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-"/>
            </a:pP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Exodus of China </a:t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2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-"/>
            </a:pP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Types of labor force </a:t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-"/>
            </a:pP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Larger overall consumption trends</a:t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-"/>
            </a:pP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Inflationary and/or monetary pressure</a:t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3150" y="1562725"/>
            <a:ext cx="3777700" cy="201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506800" y="4811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 is NAFTA?</a:t>
            </a:r>
            <a:endParaRPr b="1"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506800" y="1268850"/>
            <a:ext cx="39954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●"/>
            </a:pP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Reduce tariffs on imports and exports between the three participating counties</a:t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●"/>
            </a:pP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NAFTA majorly focused to improve trade volumes in Agricultures, Capital Goods, Machine &amp; Technology, Intermediate goods, and Transportation. </a:t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●"/>
            </a:pP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NAFTA: 1994 - 2020</a:t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Bree Serif"/>
              <a:buChar char="●"/>
            </a:pPr>
            <a:r>
              <a:rPr lang="en" sz="1500">
                <a:latin typeface="Bree Serif"/>
                <a:ea typeface="Bree Serif"/>
                <a:cs typeface="Bree Serif"/>
                <a:sym typeface="Bree Serif"/>
              </a:rPr>
              <a:t>USMCA: 2020 - Present  </a:t>
            </a:r>
            <a:endParaRPr sz="1500"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36" name="Google Shape;13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0850" y="1111050"/>
            <a:ext cx="3908700" cy="260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Research Question:</a:t>
            </a:r>
            <a:endParaRPr b="1"/>
          </a:p>
        </p:txBody>
      </p:sp>
      <p:sp>
        <p:nvSpPr>
          <p:cNvPr id="142" name="Google Shape;142;p15"/>
          <p:cNvSpPr txBox="1"/>
          <p:nvPr>
            <p:ph idx="1" type="body"/>
          </p:nvPr>
        </p:nvSpPr>
        <p:spPr>
          <a:xfrm>
            <a:off x="819150" y="18002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In the context of NAFTA's trade volume objectives, which specific Product Groups experienced the most significant impact in terms of trade dynamics and economic performance?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Manipulations to the Data</a:t>
            </a:r>
            <a:r>
              <a:rPr lang="en"/>
              <a:t>:</a:t>
            </a:r>
            <a:endParaRPr/>
          </a:p>
        </p:txBody>
      </p:sp>
      <p:sp>
        <p:nvSpPr>
          <p:cNvPr id="148" name="Google Shape;148;p16"/>
          <p:cNvSpPr txBox="1"/>
          <p:nvPr>
            <p:ph idx="1" type="body"/>
          </p:nvPr>
        </p:nvSpPr>
        <p:spPr>
          <a:xfrm>
            <a:off x="819150" y="18002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Char char="-"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Transposed the Data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Char char="-"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“Year” as key variable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Char char="-"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Simplified number of Product Groups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Char char="-"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22 down to 15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Char char="-"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Logged the data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Char char="-"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Created new data frames: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Char char="-"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NAFTA’s main focus sectors 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Bree Serif"/>
              <a:buChar char="-"/>
            </a:pPr>
            <a:r>
              <a:rPr lang="en" sz="1800">
                <a:latin typeface="Bree Serif"/>
                <a:ea typeface="Bree Serif"/>
                <a:cs typeface="Bree Serif"/>
                <a:sym typeface="Bree Serif"/>
              </a:rPr>
              <a:t>Rest of the sectors</a:t>
            </a:r>
            <a:endParaRPr sz="18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17"/>
          <p:cNvPicPr preferRelativeResize="0"/>
          <p:nvPr/>
        </p:nvPicPr>
        <p:blipFill rotWithShape="1">
          <a:blip r:embed="rId3">
            <a:alphaModFix/>
          </a:blip>
          <a:srcRect b="5713" l="7143" r="3114" t="0"/>
          <a:stretch/>
        </p:blipFill>
        <p:spPr>
          <a:xfrm>
            <a:off x="1811337" y="396375"/>
            <a:ext cx="5521326" cy="4350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1188" y="448638"/>
            <a:ext cx="5661624" cy="424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8101" y="333826"/>
            <a:ext cx="5967800" cy="447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2475" y="322100"/>
            <a:ext cx="5999048" cy="4499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3100" y="390075"/>
            <a:ext cx="5817800" cy="436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